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1"/>
  </p:notesMasterIdLst>
  <p:sldIdLst>
    <p:sldId id="261" r:id="rId2"/>
    <p:sldId id="267" r:id="rId3"/>
    <p:sldId id="262" r:id="rId4"/>
    <p:sldId id="264" r:id="rId5"/>
    <p:sldId id="263" r:id="rId6"/>
    <p:sldId id="265" r:id="rId7"/>
    <p:sldId id="266" r:id="rId8"/>
    <p:sldId id="256" r:id="rId9"/>
    <p:sldId id="26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3" autoAdjust="0"/>
    <p:restoredTop sz="99822" autoAdjust="0"/>
  </p:normalViewPr>
  <p:slideViewPr>
    <p:cSldViewPr snapToGrid="0">
      <p:cViewPr varScale="1">
        <p:scale>
          <a:sx n="70" d="100"/>
          <a:sy n="70" d="100"/>
        </p:scale>
        <p:origin x="-64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D62C80-35BC-40EE-8406-43DE9D142166}" type="datetimeFigureOut">
              <a:rPr lang="en-IE" smtClean="0"/>
              <a:t>17/11/2020</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59FF35-33E4-4B06-B34D-9CB4505E81FF}" type="slidenum">
              <a:rPr lang="en-IE" smtClean="0"/>
              <a:t>‹#›</a:t>
            </a:fld>
            <a:endParaRPr lang="en-IE" dirty="0"/>
          </a:p>
        </p:txBody>
      </p:sp>
    </p:spTree>
    <p:extLst>
      <p:ext uri="{BB962C8B-B14F-4D97-AF65-F5344CB8AC3E}">
        <p14:creationId xmlns:p14="http://schemas.microsoft.com/office/powerpoint/2010/main" val="2584337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SmartCIP is the acronym for a project demonstrating a </a:t>
            </a:r>
            <a:r>
              <a:rPr lang="en-IE" sz="1800" i="1" dirty="0">
                <a:solidFill>
                  <a:srgbClr val="4F4F57"/>
                </a:solidFill>
                <a:effectLst/>
                <a:latin typeface="Arial-ItalicMT"/>
                <a:ea typeface="Calibri" panose="020F0502020204030204" pitchFamily="34" charset="0"/>
                <a:cs typeface="Arial-ItalicMT"/>
              </a:rPr>
              <a:t>technology for the recovery,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solidFill>
                  <a:srgbClr val="4F4F57"/>
                </a:solidFill>
                <a:effectLst/>
                <a:latin typeface="Arial-ItalicMT"/>
                <a:ea typeface="Calibri" panose="020F0502020204030204" pitchFamily="34" charset="0"/>
                <a:cs typeface="Arial-ItalicMT"/>
              </a:rPr>
              <a:t>remediation and multiple re-use of sodium hydroxide based detergents in Cleaning-in-Place (CIP) systems</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solidFill>
                  <a:srgbClr val="4F4F57"/>
                </a:solidFill>
                <a:effectLst/>
                <a:latin typeface="Arial-ItalicMT"/>
                <a:ea typeface="Calibri" panose="020F0502020204030204" pitchFamily="34" charset="0"/>
                <a:cs typeface="Arial-ItalicMT"/>
              </a:rPr>
              <a:t>that are operated in the dairy, food and beverage industries. It addresses the market needs for</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solidFill>
                  <a:srgbClr val="4F4F57"/>
                </a:solidFill>
                <a:effectLst/>
                <a:latin typeface="Arial-ItalicMT"/>
                <a:ea typeface="Calibri" panose="020F0502020204030204" pitchFamily="34" charset="0"/>
                <a:cs typeface="Arial-ItalicMT"/>
              </a:rPr>
              <a:t>innovative, sustainable and smart solutions to reduce the cost base &amp; carbon footprint of</a:t>
            </a:r>
            <a:r>
              <a:rPr lang="en-IE" sz="1800" i="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IE" sz="1800" i="1" dirty="0">
                <a:solidFill>
                  <a:srgbClr val="4F4F57"/>
                </a:solidFill>
                <a:effectLst/>
                <a:latin typeface="Arial-ItalicMT"/>
                <a:ea typeface="Calibri" panose="020F0502020204030204" pitchFamily="34" charset="0"/>
                <a:cs typeface="Arial-ItalicMT"/>
              </a:rPr>
              <a:t>these sectors</a:t>
            </a:r>
            <a:endParaRPr lang="en-IE" dirty="0"/>
          </a:p>
        </p:txBody>
      </p:sp>
      <p:sp>
        <p:nvSpPr>
          <p:cNvPr id="4" name="Slide Number Placeholder 3"/>
          <p:cNvSpPr>
            <a:spLocks noGrp="1"/>
          </p:cNvSpPr>
          <p:nvPr>
            <p:ph type="sldNum" sz="quarter" idx="5"/>
          </p:nvPr>
        </p:nvSpPr>
        <p:spPr/>
        <p:txBody>
          <a:bodyPr/>
          <a:lstStyle/>
          <a:p>
            <a:fld id="{8259FF35-33E4-4B06-B34D-9CB4505E81FF}" type="slidenum">
              <a:rPr lang="en-IE" smtClean="0"/>
              <a:t>1</a:t>
            </a:fld>
            <a:endParaRPr lang="en-IE" dirty="0"/>
          </a:p>
        </p:txBody>
      </p:sp>
    </p:spTree>
    <p:extLst>
      <p:ext uri="{BB962C8B-B14F-4D97-AF65-F5344CB8AC3E}">
        <p14:creationId xmlns:p14="http://schemas.microsoft.com/office/powerpoint/2010/main" val="330317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8259FF35-33E4-4B06-B34D-9CB4505E81FF}" type="slidenum">
              <a:rPr lang="en-IE" smtClean="0"/>
              <a:t>2</a:t>
            </a:fld>
            <a:endParaRPr lang="en-IE" dirty="0"/>
          </a:p>
        </p:txBody>
      </p:sp>
    </p:spTree>
    <p:extLst>
      <p:ext uri="{BB962C8B-B14F-4D97-AF65-F5344CB8AC3E}">
        <p14:creationId xmlns:p14="http://schemas.microsoft.com/office/powerpoint/2010/main" val="1403304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Moorepark Technology Ltd (MTL) in Fermoy, Co Cork , one of two DIVA registered food demonstration sites in Europe, is the location the SmartCIP project. The Project Lead, with responsibility for managing the project is 2eTechnical Development Ltd The design partner for the innovative detergent remediation unit was  FTRJ in Germany and the plant was fabricated by SME partner Andeas Junghans Anlagenbau und Edelstahlbearbeitung GmbH. Spanish SME, Bionet Servicios Tecnicos SL were the automation and software partner. Technical ceramics company Rauschert Kloster Veilsdorf  GmbH and Lakeland Dairies were project sponsors. Specialist ceramic filtration membranes were manufactured by Inopor GmbH. The remediation unit, which was installed in a 20’ shipping container was transported to Moorepark and integrated into the Cleaning-in-Place plant for the MTL pilot-scale milk processing plant. Control Integration Design Ltd were the sub-contractor for Process, Electrical and Automation engineering integration. Bionet Servicios Tecnicos SL (Spain) were the automation and software partner.</a:t>
            </a:r>
          </a:p>
          <a:p>
            <a:endParaRPr lang="en-IE" dirty="0"/>
          </a:p>
        </p:txBody>
      </p:sp>
      <p:sp>
        <p:nvSpPr>
          <p:cNvPr id="4" name="Slide Number Placeholder 3"/>
          <p:cNvSpPr>
            <a:spLocks noGrp="1"/>
          </p:cNvSpPr>
          <p:nvPr>
            <p:ph type="sldNum" sz="quarter" idx="5"/>
          </p:nvPr>
        </p:nvSpPr>
        <p:spPr/>
        <p:txBody>
          <a:bodyPr/>
          <a:lstStyle/>
          <a:p>
            <a:fld id="{8259FF35-33E4-4B06-B34D-9CB4505E81FF}" type="slidenum">
              <a:rPr lang="en-IE" smtClean="0"/>
              <a:t>3</a:t>
            </a:fld>
            <a:endParaRPr lang="en-IE" dirty="0"/>
          </a:p>
        </p:txBody>
      </p:sp>
    </p:spTree>
    <p:extLst>
      <p:ext uri="{BB962C8B-B14F-4D97-AF65-F5344CB8AC3E}">
        <p14:creationId xmlns:p14="http://schemas.microsoft.com/office/powerpoint/2010/main" val="236754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The remediation unit, which was installed in a 20’ shipping container, was transported to Moorepark and integrated into the Cleaning-in-Place plant for the MTL pilot-scale milk processing plant. Control Integration Design Ltd were the sub-contractor for Process, Electrical and Automation engineering integration.  </a:t>
            </a:r>
          </a:p>
        </p:txBody>
      </p:sp>
      <p:sp>
        <p:nvSpPr>
          <p:cNvPr id="4" name="Slide Number Placeholder 3"/>
          <p:cNvSpPr>
            <a:spLocks noGrp="1"/>
          </p:cNvSpPr>
          <p:nvPr>
            <p:ph type="sldNum" sz="quarter" idx="5"/>
          </p:nvPr>
        </p:nvSpPr>
        <p:spPr/>
        <p:txBody>
          <a:bodyPr/>
          <a:lstStyle/>
          <a:p>
            <a:fld id="{8259FF35-33E4-4B06-B34D-9CB4505E81FF}" type="slidenum">
              <a:rPr lang="en-IE" smtClean="0"/>
              <a:t>4</a:t>
            </a:fld>
            <a:endParaRPr lang="en-IE" dirty="0"/>
          </a:p>
        </p:txBody>
      </p:sp>
    </p:spTree>
    <p:extLst>
      <p:ext uri="{BB962C8B-B14F-4D97-AF65-F5344CB8AC3E}">
        <p14:creationId xmlns:p14="http://schemas.microsoft.com/office/powerpoint/2010/main" val="3712720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07000"/>
              </a:lnSpc>
              <a:spcAft>
                <a:spcPts val="800"/>
              </a:spcAft>
            </a:pPr>
            <a:r>
              <a:rPr lang="en-IE" sz="1800" i="1" dirty="0">
                <a:solidFill>
                  <a:srgbClr val="4F4F57"/>
                </a:solidFill>
                <a:effectLst/>
                <a:latin typeface="Arial-ItalicMT"/>
                <a:ea typeface="Calibri" panose="020F0502020204030204" pitchFamily="34" charset="0"/>
                <a:cs typeface="Arial-ItalicMT"/>
              </a:rPr>
              <a:t>The specific objectives of the project are to demonstrate the technico-economic feasibility,</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1800" i="1" dirty="0">
                <a:solidFill>
                  <a:srgbClr val="4F4F57"/>
                </a:solidFill>
                <a:effectLst/>
                <a:latin typeface="Arial-ItalicMT"/>
                <a:ea typeface="Calibri" panose="020F0502020204030204" pitchFamily="34" charset="0"/>
                <a:cs typeface="Arial-ItalicMT"/>
              </a:rPr>
              <a:t>operational robustness &amp; efficacy and sustainability impact of the retrofitted system at MTL.</a:t>
            </a:r>
          </a:p>
          <a:p>
            <a:pPr>
              <a:lnSpc>
                <a:spcPct val="107000"/>
              </a:lnSpc>
              <a:spcAft>
                <a:spcPts val="800"/>
              </a:spcAft>
            </a:pP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8259FF35-33E4-4B06-B34D-9CB4505E81FF}" type="slidenum">
              <a:rPr lang="en-IE" smtClean="0"/>
              <a:t>5</a:t>
            </a:fld>
            <a:endParaRPr lang="en-IE" dirty="0"/>
          </a:p>
        </p:txBody>
      </p:sp>
    </p:spTree>
    <p:extLst>
      <p:ext uri="{BB962C8B-B14F-4D97-AF65-F5344CB8AC3E}">
        <p14:creationId xmlns:p14="http://schemas.microsoft.com/office/powerpoint/2010/main" val="3425220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The MTL CIP pant is a replica of the type of centralised and automated CIP system found in large scale milk processing plants in Ireland and internationally. In the SmartCIP system, used cleaning detergent is collected in a Recovery Tank and purified by filtering out the  suspended soluble organic residues produced during the internal cleaning of pipes , vessels and various equipment items, using specialised ceramic membranes. The purified detergent is pumped to the Caustic tanks for re-use. </a:t>
            </a:r>
          </a:p>
        </p:txBody>
      </p:sp>
      <p:sp>
        <p:nvSpPr>
          <p:cNvPr id="4" name="Slide Number Placeholder 3"/>
          <p:cNvSpPr>
            <a:spLocks noGrp="1"/>
          </p:cNvSpPr>
          <p:nvPr>
            <p:ph type="sldNum" sz="quarter" idx="5"/>
          </p:nvPr>
        </p:nvSpPr>
        <p:spPr/>
        <p:txBody>
          <a:bodyPr/>
          <a:lstStyle/>
          <a:p>
            <a:fld id="{8259FF35-33E4-4B06-B34D-9CB4505E81FF}" type="slidenum">
              <a:rPr lang="en-IE" smtClean="0"/>
              <a:t>6</a:t>
            </a:fld>
            <a:endParaRPr lang="en-IE" dirty="0"/>
          </a:p>
        </p:txBody>
      </p:sp>
    </p:spTree>
    <p:extLst>
      <p:ext uri="{BB962C8B-B14F-4D97-AF65-F5344CB8AC3E}">
        <p14:creationId xmlns:p14="http://schemas.microsoft.com/office/powerpoint/2010/main" val="1654234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Digital sensors for electrical conductivity, turbidity, flowrate, level measurement, pressure and temperature are incorporated in the filtration plant to enable automatic supervisory process control and data acquisition for plant management and quality </a:t>
            </a:r>
            <a:r>
              <a:rPr lang="en-IE" dirty="0" smtClean="0"/>
              <a:t>assurance</a:t>
            </a:r>
            <a:r>
              <a:rPr lang="en-IE" dirty="0"/>
              <a:t>. </a:t>
            </a:r>
            <a:r>
              <a:rPr lang="en-IE" dirty="0" smtClean="0"/>
              <a:t>The </a:t>
            </a:r>
            <a:r>
              <a:rPr lang="en-IE" dirty="0"/>
              <a:t>plant can be operated from a human machine interface (HMI) touchscreen on the control panel or from the central process control room in the factory</a:t>
            </a:r>
          </a:p>
        </p:txBody>
      </p:sp>
      <p:sp>
        <p:nvSpPr>
          <p:cNvPr id="4" name="Slide Number Placeholder 3"/>
          <p:cNvSpPr>
            <a:spLocks noGrp="1"/>
          </p:cNvSpPr>
          <p:nvPr>
            <p:ph type="sldNum" sz="quarter" idx="5"/>
          </p:nvPr>
        </p:nvSpPr>
        <p:spPr/>
        <p:txBody>
          <a:bodyPr/>
          <a:lstStyle/>
          <a:p>
            <a:fld id="{8259FF35-33E4-4B06-B34D-9CB4505E81FF}" type="slidenum">
              <a:rPr lang="en-IE" smtClean="0"/>
              <a:t>7</a:t>
            </a:fld>
            <a:endParaRPr lang="en-IE" dirty="0"/>
          </a:p>
        </p:txBody>
      </p:sp>
    </p:spTree>
    <p:extLst>
      <p:ext uri="{BB962C8B-B14F-4D97-AF65-F5344CB8AC3E}">
        <p14:creationId xmlns:p14="http://schemas.microsoft.com/office/powerpoint/2010/main" val="2112334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IE" dirty="0"/>
              <a:t>The SmartCIP system was commissioned during October and  has been operational since the beginning of November.</a:t>
            </a:r>
          </a:p>
          <a:p>
            <a:r>
              <a:rPr lang="en-IE" dirty="0"/>
              <a:t>Early results have been very promising with the efficient production of high purity remediated detergent of excellent clarity.</a:t>
            </a:r>
          </a:p>
        </p:txBody>
      </p:sp>
      <p:sp>
        <p:nvSpPr>
          <p:cNvPr id="4" name="Slide Number Placeholder 3"/>
          <p:cNvSpPr>
            <a:spLocks noGrp="1"/>
          </p:cNvSpPr>
          <p:nvPr>
            <p:ph type="sldNum" sz="quarter" idx="5"/>
          </p:nvPr>
        </p:nvSpPr>
        <p:spPr/>
        <p:txBody>
          <a:bodyPr/>
          <a:lstStyle/>
          <a:p>
            <a:fld id="{8259FF35-33E4-4B06-B34D-9CB4505E81FF}" type="slidenum">
              <a:rPr lang="en-IE" smtClean="0"/>
              <a:t>8</a:t>
            </a:fld>
            <a:endParaRPr lang="en-IE" dirty="0"/>
          </a:p>
        </p:txBody>
      </p:sp>
    </p:spTree>
    <p:extLst>
      <p:ext uri="{BB962C8B-B14F-4D97-AF65-F5344CB8AC3E}">
        <p14:creationId xmlns:p14="http://schemas.microsoft.com/office/powerpoint/2010/main" val="19017004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EED9207F-7BEB-4A19-8A7E-B8E148636D08}" type="datetimeFigureOut">
              <a:rPr lang="en-IE" smtClean="0"/>
              <a:t>17/11/2020</a:t>
            </a:fld>
            <a:endParaRPr lang="en-IE"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IE"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1361CE72-612A-44CE-B992-A5319B9F199D}" type="slidenum">
              <a:rPr lang="en-IE" smtClean="0"/>
              <a:t>‹#›</a:t>
            </a:fld>
            <a:endParaRPr lang="en-I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1481330"/>
            <a:ext cx="109728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5" name="Footer Placeholder 4"/>
          <p:cNvSpPr>
            <a:spLocks noGrp="1"/>
          </p:cNvSpPr>
          <p:nvPr>
            <p:ph type="ftr" sz="quarter" idx="11"/>
          </p:nvPr>
        </p:nvSpPr>
        <p:spPr/>
        <p:txBody>
          <a:bodyPr/>
          <a:lstStyle>
            <a:extLst/>
          </a:lstStyle>
          <a:p>
            <a:endParaRPr lang="en-IE" dirty="0"/>
          </a:p>
        </p:txBody>
      </p:sp>
      <p:sp>
        <p:nvSpPr>
          <p:cNvPr id="6" name="Slide Number Placeholder 5"/>
          <p:cNvSpPr>
            <a:spLocks noGrp="1"/>
          </p:cNvSpPr>
          <p:nvPr>
            <p:ph type="sldNum" sz="quarter" idx="12"/>
          </p:nvPr>
        </p:nvSpPr>
        <p:spPr/>
        <p:txBody>
          <a:bodyPr/>
          <a:lstStyle>
            <a:extLst/>
          </a:lstStyle>
          <a:p>
            <a:fld id="{1361CE72-612A-44CE-B992-A5319B9F199D}" type="slidenum">
              <a:rPr lang="en-IE" smtClean="0"/>
              <a:t>‹#›</a:t>
            </a:fld>
            <a:endParaRPr lang="en-I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1"/>
            <a:ext cx="84328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5" name="Footer Placeholder 4"/>
          <p:cNvSpPr>
            <a:spLocks noGrp="1"/>
          </p:cNvSpPr>
          <p:nvPr>
            <p:ph type="ftr" sz="quarter" idx="11"/>
          </p:nvPr>
        </p:nvSpPr>
        <p:spPr/>
        <p:txBody>
          <a:bodyPr/>
          <a:lstStyle>
            <a:extLst/>
          </a:lstStyle>
          <a:p>
            <a:endParaRPr lang="en-IE" dirty="0"/>
          </a:p>
        </p:txBody>
      </p:sp>
      <p:sp>
        <p:nvSpPr>
          <p:cNvPr id="6" name="Slide Number Placeholder 5"/>
          <p:cNvSpPr>
            <a:spLocks noGrp="1"/>
          </p:cNvSpPr>
          <p:nvPr>
            <p:ph type="sldNum" sz="quarter" idx="12"/>
          </p:nvPr>
        </p:nvSpPr>
        <p:spPr/>
        <p:txBody>
          <a:bodyPr/>
          <a:lstStyle>
            <a:extLst/>
          </a:lstStyle>
          <a:p>
            <a:fld id="{1361CE72-612A-44CE-B992-A5319B9F199D}" type="slidenum">
              <a:rPr lang="en-IE" smtClean="0"/>
              <a:t>‹#›</a:t>
            </a:fld>
            <a:endParaRPr lang="en-I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5" name="Footer Placeholder 4"/>
          <p:cNvSpPr>
            <a:spLocks noGrp="1"/>
          </p:cNvSpPr>
          <p:nvPr>
            <p:ph type="ftr" sz="quarter" idx="11"/>
          </p:nvPr>
        </p:nvSpPr>
        <p:spPr/>
        <p:txBody>
          <a:bodyPr/>
          <a:lstStyle>
            <a:extLst/>
          </a:lstStyle>
          <a:p>
            <a:endParaRPr lang="en-IE" dirty="0"/>
          </a:p>
        </p:txBody>
      </p:sp>
      <p:sp>
        <p:nvSpPr>
          <p:cNvPr id="6" name="Slide Number Placeholder 5"/>
          <p:cNvSpPr>
            <a:spLocks noGrp="1"/>
          </p:cNvSpPr>
          <p:nvPr>
            <p:ph type="sldNum" sz="quarter" idx="12"/>
          </p:nvPr>
        </p:nvSpPr>
        <p:spPr/>
        <p:txBody>
          <a:bodyPr/>
          <a:lstStyle>
            <a:extLst/>
          </a:lstStyle>
          <a:p>
            <a:fld id="{1361CE72-612A-44CE-B992-A5319B9F199D}" type="slidenum">
              <a:rPr lang="en-IE" smtClean="0"/>
              <a:t>‹#›</a:t>
            </a:fld>
            <a:endParaRPr lang="en-IE"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5" name="Footer Placeholder 4"/>
          <p:cNvSpPr>
            <a:spLocks noGrp="1"/>
          </p:cNvSpPr>
          <p:nvPr>
            <p:ph type="ftr" sz="quarter" idx="11"/>
          </p:nvPr>
        </p:nvSpPr>
        <p:spPr/>
        <p:txBody>
          <a:bodyPr/>
          <a:lstStyle>
            <a:extLst/>
          </a:lstStyle>
          <a:p>
            <a:endParaRPr lang="en-IE" dirty="0"/>
          </a:p>
        </p:txBody>
      </p:sp>
      <p:sp>
        <p:nvSpPr>
          <p:cNvPr id="6" name="Slide Number Placeholder 5"/>
          <p:cNvSpPr>
            <a:spLocks noGrp="1"/>
          </p:cNvSpPr>
          <p:nvPr>
            <p:ph type="sldNum" sz="quarter" idx="12"/>
          </p:nvPr>
        </p:nvSpPr>
        <p:spPr/>
        <p:txBody>
          <a:bodyPr/>
          <a:lstStyle>
            <a:extLst/>
          </a:lstStyle>
          <a:p>
            <a:fld id="{1361CE72-612A-44CE-B992-A5319B9F199D}" type="slidenum">
              <a:rPr lang="en-IE" smtClean="0"/>
              <a:t>‹#›</a:t>
            </a:fld>
            <a:endParaRPr lang="en-IE" dirty="0"/>
          </a:p>
        </p:txBody>
      </p:sp>
      <p:sp>
        <p:nvSpPr>
          <p:cNvPr id="7" name="Chevron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6" name="Footer Placeholder 5"/>
          <p:cNvSpPr>
            <a:spLocks noGrp="1"/>
          </p:cNvSpPr>
          <p:nvPr>
            <p:ph type="ftr" sz="quarter" idx="11"/>
          </p:nvPr>
        </p:nvSpPr>
        <p:spPr/>
        <p:txBody>
          <a:bodyPr/>
          <a:lstStyle>
            <a:extLst/>
          </a:lstStyle>
          <a:p>
            <a:endParaRPr lang="en-IE" dirty="0"/>
          </a:p>
        </p:txBody>
      </p:sp>
      <p:sp>
        <p:nvSpPr>
          <p:cNvPr id="7" name="Slide Number Placeholder 6"/>
          <p:cNvSpPr>
            <a:spLocks noGrp="1"/>
          </p:cNvSpPr>
          <p:nvPr>
            <p:ph type="sldNum" sz="quarter" idx="12"/>
          </p:nvPr>
        </p:nvSpPr>
        <p:spPr/>
        <p:txBody>
          <a:bodyPr/>
          <a:lstStyle>
            <a:extLst/>
          </a:lstStyle>
          <a:p>
            <a:fld id="{1361CE72-612A-44CE-B992-A5319B9F199D}" type="slidenum">
              <a:rPr lang="en-IE" smtClean="0"/>
              <a:t>‹#›</a:t>
            </a:fld>
            <a:endParaRPr lang="en-IE"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8" name="Footer Placeholder 7"/>
          <p:cNvSpPr>
            <a:spLocks noGrp="1"/>
          </p:cNvSpPr>
          <p:nvPr>
            <p:ph type="ftr" sz="quarter" idx="11"/>
          </p:nvPr>
        </p:nvSpPr>
        <p:spPr/>
        <p:txBody>
          <a:bodyPr/>
          <a:lstStyle>
            <a:extLst/>
          </a:lstStyle>
          <a:p>
            <a:endParaRPr lang="en-IE" dirty="0"/>
          </a:p>
        </p:txBody>
      </p:sp>
      <p:sp>
        <p:nvSpPr>
          <p:cNvPr id="9" name="Slide Number Placeholder 8"/>
          <p:cNvSpPr>
            <a:spLocks noGrp="1"/>
          </p:cNvSpPr>
          <p:nvPr>
            <p:ph type="sldNum" sz="quarter" idx="12"/>
          </p:nvPr>
        </p:nvSpPr>
        <p:spPr/>
        <p:txBody>
          <a:bodyPr/>
          <a:lstStyle>
            <a:extLst/>
          </a:lstStyle>
          <a:p>
            <a:fld id="{1361CE72-612A-44CE-B992-A5319B9F199D}" type="slidenum">
              <a:rPr lang="en-IE" smtClean="0"/>
              <a:t>‹#›</a:t>
            </a:fld>
            <a:endParaRPr lang="en-IE"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4" name="Footer Placeholder 3"/>
          <p:cNvSpPr>
            <a:spLocks noGrp="1"/>
          </p:cNvSpPr>
          <p:nvPr>
            <p:ph type="ftr" sz="quarter" idx="11"/>
          </p:nvPr>
        </p:nvSpPr>
        <p:spPr/>
        <p:txBody>
          <a:bodyPr/>
          <a:lstStyle>
            <a:extLst/>
          </a:lstStyle>
          <a:p>
            <a:endParaRPr lang="en-IE" dirty="0"/>
          </a:p>
        </p:txBody>
      </p:sp>
      <p:sp>
        <p:nvSpPr>
          <p:cNvPr id="5" name="Slide Number Placeholder 4"/>
          <p:cNvSpPr>
            <a:spLocks noGrp="1"/>
          </p:cNvSpPr>
          <p:nvPr>
            <p:ph type="sldNum" sz="quarter" idx="12"/>
          </p:nvPr>
        </p:nvSpPr>
        <p:spPr/>
        <p:txBody>
          <a:bodyPr/>
          <a:lstStyle>
            <a:extLst/>
          </a:lstStyle>
          <a:p>
            <a:fld id="{1361CE72-612A-44CE-B992-A5319B9F199D}" type="slidenum">
              <a:rPr lang="en-IE" smtClean="0"/>
              <a:t>‹#›</a:t>
            </a:fld>
            <a:endParaRPr lang="en-IE"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EED9207F-7BEB-4A19-8A7E-B8E148636D08}" type="datetimeFigureOut">
              <a:rPr lang="en-IE" smtClean="0"/>
              <a:t>17/11/2020</a:t>
            </a:fld>
            <a:endParaRPr lang="en-IE" dirty="0"/>
          </a:p>
        </p:txBody>
      </p:sp>
      <p:sp>
        <p:nvSpPr>
          <p:cNvPr id="3" name="Footer Placeholder 2"/>
          <p:cNvSpPr>
            <a:spLocks noGrp="1"/>
          </p:cNvSpPr>
          <p:nvPr>
            <p:ph type="ftr" sz="quarter" idx="11"/>
          </p:nvPr>
        </p:nvSpPr>
        <p:spPr/>
        <p:txBody>
          <a:bodyPr/>
          <a:lstStyle>
            <a:extLst/>
          </a:lstStyle>
          <a:p>
            <a:endParaRPr lang="en-IE" dirty="0"/>
          </a:p>
        </p:txBody>
      </p:sp>
      <p:sp>
        <p:nvSpPr>
          <p:cNvPr id="4" name="Slide Number Placeholder 3"/>
          <p:cNvSpPr>
            <a:spLocks noGrp="1"/>
          </p:cNvSpPr>
          <p:nvPr>
            <p:ph type="sldNum" sz="quarter" idx="12"/>
          </p:nvPr>
        </p:nvSpPr>
        <p:spPr/>
        <p:txBody>
          <a:bodyPr/>
          <a:lstStyle>
            <a:extLst/>
          </a:lstStyle>
          <a:p>
            <a:fld id="{1361CE72-612A-44CE-B992-A5319B9F199D}" type="slidenum">
              <a:rPr lang="en-IE" smtClean="0"/>
              <a:t>‹#›</a:t>
            </a:fld>
            <a:endParaRPr lang="en-I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8969376" y="6407944"/>
            <a:ext cx="2560320" cy="365760"/>
          </a:xfrm>
        </p:spPr>
        <p:txBody>
          <a:bodyPr/>
          <a:lstStyle>
            <a:extLst/>
          </a:lstStyle>
          <a:p>
            <a:fld id="{EED9207F-7BEB-4A19-8A7E-B8E148636D08}" type="datetimeFigureOut">
              <a:rPr lang="en-IE" smtClean="0"/>
              <a:t>17/11/2020</a:t>
            </a:fld>
            <a:endParaRPr lang="en-IE" dirty="0"/>
          </a:p>
        </p:txBody>
      </p:sp>
      <p:sp>
        <p:nvSpPr>
          <p:cNvPr id="6" name="Footer Placeholder 5"/>
          <p:cNvSpPr>
            <a:spLocks noGrp="1"/>
          </p:cNvSpPr>
          <p:nvPr>
            <p:ph type="ftr" sz="quarter" idx="11"/>
          </p:nvPr>
        </p:nvSpPr>
        <p:spPr/>
        <p:txBody>
          <a:bodyPr/>
          <a:lstStyle>
            <a:extLst/>
          </a:lstStyle>
          <a:p>
            <a:endParaRPr lang="en-IE" dirty="0"/>
          </a:p>
        </p:txBody>
      </p:sp>
      <p:sp>
        <p:nvSpPr>
          <p:cNvPr id="7" name="Slide Number Placeholder 6"/>
          <p:cNvSpPr>
            <a:spLocks noGrp="1"/>
          </p:cNvSpPr>
          <p:nvPr>
            <p:ph type="sldNum" sz="quarter" idx="12"/>
          </p:nvPr>
        </p:nvSpPr>
        <p:spPr/>
        <p:txBody>
          <a:bodyPr/>
          <a:lstStyle>
            <a:extLst/>
          </a:lstStyle>
          <a:p>
            <a:fld id="{1361CE72-612A-44CE-B992-A5319B9F199D}" type="slidenum">
              <a:rPr lang="en-IE" smtClean="0"/>
              <a:t>‹#›</a:t>
            </a:fld>
            <a:endParaRPr lang="en-IE"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EED9207F-7BEB-4A19-8A7E-B8E148636D08}" type="datetimeFigureOut">
              <a:rPr lang="en-IE" smtClean="0"/>
              <a:t>17/11/2020</a:t>
            </a:fld>
            <a:endParaRPr lang="en-IE" dirty="0"/>
          </a:p>
        </p:txBody>
      </p:sp>
      <p:sp>
        <p:nvSpPr>
          <p:cNvPr id="6" name="Footer Placeholder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en-IE"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1361CE72-612A-44CE-B992-A5319B9F199D}" type="slidenum">
              <a:rPr lang="en-IE" smtClean="0"/>
              <a:t>‹#›</a:t>
            </a:fld>
            <a:endParaRPr lang="en-IE" dirty="0"/>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EED9207F-7BEB-4A19-8A7E-B8E148636D08}" type="datetimeFigureOut">
              <a:rPr lang="en-IE" smtClean="0"/>
              <a:t>17/11/2020</a:t>
            </a:fld>
            <a:endParaRPr lang="en-IE" dirty="0"/>
          </a:p>
        </p:txBody>
      </p:sp>
      <p:sp>
        <p:nvSpPr>
          <p:cNvPr id="22" name="Footer Placeholder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en-IE" dirty="0"/>
          </a:p>
        </p:txBody>
      </p:sp>
      <p:sp>
        <p:nvSpPr>
          <p:cNvPr id="18" name="Slide Number Placeholder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1361CE72-612A-44CE-B992-A5319B9F199D}" type="slidenum">
              <a:rPr lang="en-IE" smtClean="0"/>
              <a:t>‹#›</a:t>
            </a:fld>
            <a:endParaRPr lang="en-IE"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wmf"/><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76E76BE-56C5-450E-A96D-08181535D75B}"/>
              </a:ext>
            </a:extLst>
          </p:cNvPr>
          <p:cNvSpPr txBox="1"/>
          <p:nvPr/>
        </p:nvSpPr>
        <p:spPr>
          <a:xfrm>
            <a:off x="2931268" y="574095"/>
            <a:ext cx="6096000" cy="584775"/>
          </a:xfrm>
          <a:prstGeom prst="rect">
            <a:avLst/>
          </a:prstGeom>
          <a:noFill/>
        </p:spPr>
        <p:txBody>
          <a:bodyPr wrap="square">
            <a:spAutoFit/>
          </a:bodyPr>
          <a:lstStyle/>
          <a:p>
            <a:pPr algn="ctr"/>
            <a:r>
              <a:rPr lang="en-IE" sz="3200" b="1" dirty="0"/>
              <a:t>SmartCIP Demonstration Project</a:t>
            </a:r>
          </a:p>
        </p:txBody>
      </p:sp>
      <p:sp>
        <p:nvSpPr>
          <p:cNvPr id="5" name="TextBox 4">
            <a:extLst>
              <a:ext uri="{FF2B5EF4-FFF2-40B4-BE49-F238E27FC236}">
                <a16:creationId xmlns:a16="http://schemas.microsoft.com/office/drawing/2014/main" xmlns="" id="{C0B839BC-DC81-48B0-A138-7879AF88DA68}"/>
              </a:ext>
            </a:extLst>
          </p:cNvPr>
          <p:cNvSpPr txBox="1"/>
          <p:nvPr/>
        </p:nvSpPr>
        <p:spPr>
          <a:xfrm>
            <a:off x="2229445" y="5620002"/>
            <a:ext cx="7463195" cy="646331"/>
          </a:xfrm>
          <a:prstGeom prst="rect">
            <a:avLst/>
          </a:prstGeom>
          <a:noFill/>
        </p:spPr>
        <p:txBody>
          <a:bodyPr wrap="square">
            <a:spAutoFit/>
          </a:bodyPr>
          <a:lstStyle/>
          <a:p>
            <a:r>
              <a:rPr lang="en-IE" b="0" i="1" dirty="0">
                <a:solidFill>
                  <a:srgbClr val="222222"/>
                </a:solidFill>
                <a:effectLst/>
                <a:latin typeface="Arial" panose="020B0604020202020204" pitchFamily="34" charset="0"/>
              </a:rPr>
              <a:t>This project has received funding from the European Union’s H2020 research and innovation programme under grant agreement No 77789</a:t>
            </a:r>
            <a:endParaRPr lang="en-IE" dirty="0"/>
          </a:p>
        </p:txBody>
      </p:sp>
      <p:pic>
        <p:nvPicPr>
          <p:cNvPr id="7" name="Picture 6">
            <a:extLst>
              <a:ext uri="{FF2B5EF4-FFF2-40B4-BE49-F238E27FC236}">
                <a16:creationId xmlns:a16="http://schemas.microsoft.com/office/drawing/2014/main" xmlns="" id="{FFE18B85-5965-4059-9C63-93A3891D7290}"/>
              </a:ext>
            </a:extLst>
          </p:cNvPr>
          <p:cNvPicPr>
            <a:picLocks noChangeAspect="1"/>
          </p:cNvPicPr>
          <p:nvPr/>
        </p:nvPicPr>
        <p:blipFill>
          <a:blip r:embed="rId3"/>
          <a:stretch>
            <a:fillRect/>
          </a:stretch>
        </p:blipFill>
        <p:spPr>
          <a:xfrm>
            <a:off x="786770" y="5996980"/>
            <a:ext cx="912335" cy="647757"/>
          </a:xfrm>
          <a:prstGeom prst="rect">
            <a:avLst/>
          </a:prstGeom>
        </p:spPr>
      </p:pic>
      <p:pic>
        <p:nvPicPr>
          <p:cNvPr id="9" name="Picture 8">
            <a:extLst>
              <a:ext uri="{FF2B5EF4-FFF2-40B4-BE49-F238E27FC236}">
                <a16:creationId xmlns:a16="http://schemas.microsoft.com/office/drawing/2014/main" xmlns="" id="{48984BC6-2046-4110-BA5E-B0105DE436F6}"/>
              </a:ext>
            </a:extLst>
          </p:cNvPr>
          <p:cNvPicPr>
            <a:picLocks noChangeAspect="1"/>
          </p:cNvPicPr>
          <p:nvPr/>
        </p:nvPicPr>
        <p:blipFill>
          <a:blip r:embed="rId4"/>
          <a:stretch>
            <a:fillRect/>
          </a:stretch>
        </p:blipFill>
        <p:spPr>
          <a:xfrm>
            <a:off x="10670994" y="5996972"/>
            <a:ext cx="1200255" cy="647756"/>
          </a:xfrm>
          <a:prstGeom prst="rect">
            <a:avLst/>
          </a:prstGeom>
        </p:spPr>
      </p:pic>
      <p:pic>
        <p:nvPicPr>
          <p:cNvPr id="12" name="Picture 11">
            <a:extLst>
              <a:ext uri="{FF2B5EF4-FFF2-40B4-BE49-F238E27FC236}">
                <a16:creationId xmlns:a16="http://schemas.microsoft.com/office/drawing/2014/main" xmlns="" id="{47A1BCBA-5ACE-41BA-99BC-A36BD0302F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2868" y="1491191"/>
            <a:ext cx="7298267" cy="4105275"/>
          </a:xfrm>
          <a:prstGeom prst="rect">
            <a:avLst/>
          </a:prstGeom>
        </p:spPr>
      </p:pic>
    </p:spTree>
    <p:extLst>
      <p:ext uri="{BB962C8B-B14F-4D97-AF65-F5344CB8AC3E}">
        <p14:creationId xmlns:p14="http://schemas.microsoft.com/office/powerpoint/2010/main" val="3729071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idx="1"/>
          </p:nvPr>
        </p:nvSpPr>
        <p:spPr/>
        <p:txBody>
          <a:bodyPr>
            <a:normAutofit/>
          </a:bodyPr>
          <a:lstStyle/>
          <a:p>
            <a:r>
              <a:rPr lang="en-IE" sz="3200" dirty="0"/>
              <a:t>CIP solution regeneration</a:t>
            </a:r>
          </a:p>
          <a:p>
            <a:r>
              <a:rPr lang="en-IE" sz="3200" dirty="0"/>
              <a:t>Reduce valuable </a:t>
            </a:r>
            <a:r>
              <a:rPr lang="en-IE" sz="3200" dirty="0" smtClean="0"/>
              <a:t>CIP </a:t>
            </a:r>
            <a:r>
              <a:rPr lang="en-IE" sz="3200" dirty="0"/>
              <a:t>solution </a:t>
            </a:r>
            <a:r>
              <a:rPr lang="en-IE" sz="3200" dirty="0" smtClean="0"/>
              <a:t>loss</a:t>
            </a:r>
          </a:p>
          <a:p>
            <a:r>
              <a:rPr lang="en-IE" sz="3200" dirty="0" smtClean="0"/>
              <a:t>Reduce water usage</a:t>
            </a:r>
            <a:endParaRPr lang="en-IE" sz="3200" dirty="0"/>
          </a:p>
          <a:p>
            <a:r>
              <a:rPr lang="en-IE" sz="3200" dirty="0"/>
              <a:t>Optimise cleaning efficacy</a:t>
            </a:r>
          </a:p>
          <a:p>
            <a:r>
              <a:rPr lang="en-IE" sz="3200" dirty="0" smtClean="0"/>
              <a:t>Improve </a:t>
            </a:r>
            <a:r>
              <a:rPr lang="en-IE" sz="3200" dirty="0"/>
              <a:t>effluent </a:t>
            </a:r>
            <a:r>
              <a:rPr lang="en-IE" sz="3200" dirty="0" smtClean="0"/>
              <a:t>plant </a:t>
            </a:r>
            <a:r>
              <a:rPr lang="en-IE" sz="3200" dirty="0"/>
              <a:t>operation</a:t>
            </a:r>
          </a:p>
          <a:p>
            <a:r>
              <a:rPr lang="en-IE" sz="3200" dirty="0"/>
              <a:t>Standardise CIP </a:t>
            </a:r>
          </a:p>
          <a:p>
            <a:r>
              <a:rPr lang="en-IE" sz="3200" dirty="0" smtClean="0"/>
              <a:t>Reduce hydraulic loading</a:t>
            </a:r>
          </a:p>
          <a:p>
            <a:r>
              <a:rPr lang="en-IE" sz="3200" dirty="0" smtClean="0"/>
              <a:t>Reduce transport</a:t>
            </a:r>
            <a:endParaRPr lang="en-IE" sz="3200" dirty="0"/>
          </a:p>
        </p:txBody>
      </p:sp>
      <p:sp>
        <p:nvSpPr>
          <p:cNvPr id="4" name="Title 3"/>
          <p:cNvSpPr>
            <a:spLocks noGrp="1"/>
          </p:cNvSpPr>
          <p:nvPr>
            <p:ph type="title"/>
          </p:nvPr>
        </p:nvSpPr>
        <p:spPr/>
        <p:txBody>
          <a:bodyPr/>
          <a:lstStyle/>
          <a:p>
            <a:r>
              <a:rPr lang="en-IE" i="1" dirty="0" smtClean="0"/>
              <a:t>SmartCIP  - Target </a:t>
            </a:r>
            <a:endParaRPr lang="en-IE" i="1" dirty="0"/>
          </a:p>
        </p:txBody>
      </p:sp>
    </p:spTree>
    <p:extLst>
      <p:ext uri="{BB962C8B-B14F-4D97-AF65-F5344CB8AC3E}">
        <p14:creationId xmlns:p14="http://schemas.microsoft.com/office/powerpoint/2010/main" val="164694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500"/>
                                        <p:tgtEl>
                                          <p:spTgt spid="5">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500"/>
                                        <p:tgtEl>
                                          <p:spTgt spid="5">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25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par>
                          <p:cTn id="28" fill="hold">
                            <p:stCondLst>
                              <p:cond delay="4500"/>
                            </p:stCondLst>
                            <p:childTnLst>
                              <p:par>
                                <p:cTn id="29" presetID="10" presetClass="entr" presetSubtype="0" fill="hold" grpId="0" nodeType="afterEffect">
                                  <p:stCondLst>
                                    <p:cond delay="25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par>
                          <p:cTn id="32" fill="hold">
                            <p:stCondLst>
                              <p:cond delay="5250"/>
                            </p:stCondLst>
                            <p:childTnLst>
                              <p:par>
                                <p:cTn id="33" presetID="10" presetClass="entr" presetSubtype="0" fill="hold" grpId="0" nodeType="afterEffect">
                                  <p:stCondLst>
                                    <p:cond delay="25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fade">
                                      <p:cBhvr>
                                        <p:cTn id="35"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40F83B7-8931-41D6-9ECC-3070634CD9FE}"/>
              </a:ext>
            </a:extLst>
          </p:cNvPr>
          <p:cNvSpPr txBox="1"/>
          <p:nvPr/>
        </p:nvSpPr>
        <p:spPr>
          <a:xfrm>
            <a:off x="2963693" y="677863"/>
            <a:ext cx="6096000" cy="1200329"/>
          </a:xfrm>
          <a:prstGeom prst="rect">
            <a:avLst/>
          </a:prstGeom>
          <a:noFill/>
        </p:spPr>
        <p:txBody>
          <a:bodyPr wrap="square">
            <a:spAutoFit/>
          </a:bodyPr>
          <a:lstStyle/>
          <a:p>
            <a:pPr algn="ctr"/>
            <a:r>
              <a:rPr lang="en-IE" sz="2400" b="1" dirty="0"/>
              <a:t>SmartCIP Demonstration Project</a:t>
            </a:r>
          </a:p>
          <a:p>
            <a:pPr algn="ctr"/>
            <a:endParaRPr lang="en-IE" sz="2400" b="1" dirty="0"/>
          </a:p>
          <a:p>
            <a:pPr algn="ctr"/>
            <a:r>
              <a:rPr lang="en-IE" sz="2400" b="1" dirty="0"/>
              <a:t>Project Partners</a:t>
            </a:r>
          </a:p>
        </p:txBody>
      </p:sp>
      <p:pic>
        <p:nvPicPr>
          <p:cNvPr id="11" name="Picture 10">
            <a:extLst>
              <a:ext uri="{FF2B5EF4-FFF2-40B4-BE49-F238E27FC236}">
                <a16:creationId xmlns:a16="http://schemas.microsoft.com/office/drawing/2014/main" xmlns="" id="{8795EB91-1A05-4CFB-A7C7-2151154FE184}"/>
              </a:ext>
            </a:extLst>
          </p:cNvPr>
          <p:cNvPicPr>
            <a:picLocks noChangeAspect="1"/>
          </p:cNvPicPr>
          <p:nvPr/>
        </p:nvPicPr>
        <p:blipFill>
          <a:blip r:embed="rId3"/>
          <a:stretch>
            <a:fillRect/>
          </a:stretch>
        </p:blipFill>
        <p:spPr>
          <a:xfrm>
            <a:off x="5029206" y="2021173"/>
            <a:ext cx="1180697" cy="793584"/>
          </a:xfrm>
          <a:prstGeom prst="rect">
            <a:avLst/>
          </a:prstGeom>
        </p:spPr>
      </p:pic>
      <p:pic>
        <p:nvPicPr>
          <p:cNvPr id="13" name="Grafik 24">
            <a:extLst>
              <a:ext uri="{FF2B5EF4-FFF2-40B4-BE49-F238E27FC236}">
                <a16:creationId xmlns:a16="http://schemas.microsoft.com/office/drawing/2014/main" xmlns="" id="{30571535-CA2A-4C31-B698-FECD0E32CB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5366" y="4789323"/>
            <a:ext cx="2932142" cy="440414"/>
          </a:xfrm>
          <a:prstGeom prst="rect">
            <a:avLst/>
          </a:prstGeom>
        </p:spPr>
      </p:pic>
      <p:pic>
        <p:nvPicPr>
          <p:cNvPr id="15" name="7 Imagen" descr="L:\IMAGEN CORPORATIVA\Logotipos\WORD_PPT\Bionet_color_H_EN_hq.wmf">
            <a:extLst>
              <a:ext uri="{FF2B5EF4-FFF2-40B4-BE49-F238E27FC236}">
                <a16:creationId xmlns:a16="http://schemas.microsoft.com/office/drawing/2014/main" xmlns="" id="{B9F21ACE-5DC7-4DF3-AF4A-ED4618A88F54}"/>
              </a:ext>
            </a:extLst>
          </p:cNvPr>
          <p:cNvPicPr/>
          <p:nvPr/>
        </p:nvPicPr>
        <p:blipFill>
          <a:blip r:embed="rId5" cstate="print"/>
          <a:srcRect/>
          <a:stretch>
            <a:fillRect/>
          </a:stretch>
        </p:blipFill>
        <p:spPr bwMode="auto">
          <a:xfrm>
            <a:off x="7715047" y="2256040"/>
            <a:ext cx="1962359" cy="495476"/>
          </a:xfrm>
          <a:prstGeom prst="rect">
            <a:avLst/>
          </a:prstGeom>
          <a:noFill/>
          <a:ln w="9525">
            <a:noFill/>
            <a:miter lim="800000"/>
            <a:headEnd/>
            <a:tailEnd/>
          </a:ln>
        </p:spPr>
      </p:pic>
      <p:pic>
        <p:nvPicPr>
          <p:cNvPr id="17" name="Grafik 8">
            <a:extLst>
              <a:ext uri="{FF2B5EF4-FFF2-40B4-BE49-F238E27FC236}">
                <a16:creationId xmlns:a16="http://schemas.microsoft.com/office/drawing/2014/main" xmlns="" id="{8D17A3FC-B6B7-42E9-88CC-7A2CE20A2398}"/>
              </a:ext>
            </a:extLst>
          </p:cNvPr>
          <p:cNvPicPr>
            <a:picLocks noChangeAspect="1"/>
          </p:cNvPicPr>
          <p:nvPr/>
        </p:nvPicPr>
        <p:blipFill rotWithShape="1">
          <a:blip r:embed="rId6">
            <a:clrChange>
              <a:clrFrom>
                <a:srgbClr val="FDFDFD"/>
              </a:clrFrom>
              <a:clrTo>
                <a:srgbClr val="FDFDFD">
                  <a:alpha val="0"/>
                </a:srgbClr>
              </a:clrTo>
            </a:clrChange>
            <a:extLst>
              <a:ext uri="{28A0092B-C50C-407E-A947-70E740481C1C}">
                <a14:useLocalDpi xmlns:a14="http://schemas.microsoft.com/office/drawing/2010/main" val="0"/>
              </a:ext>
            </a:extLst>
          </a:blip>
          <a:srcRect l="12186" t="30620" r="11887" b="27176"/>
          <a:stretch/>
        </p:blipFill>
        <p:spPr>
          <a:xfrm>
            <a:off x="1321807" y="2306921"/>
            <a:ext cx="2399120" cy="751239"/>
          </a:xfrm>
          <a:prstGeom prst="rect">
            <a:avLst/>
          </a:prstGeom>
        </p:spPr>
      </p:pic>
      <p:pic>
        <p:nvPicPr>
          <p:cNvPr id="19" name="Grafik 10">
            <a:extLst>
              <a:ext uri="{FF2B5EF4-FFF2-40B4-BE49-F238E27FC236}">
                <a16:creationId xmlns:a16="http://schemas.microsoft.com/office/drawing/2014/main" xmlns="" id="{99BCE774-76E4-48E8-BCD2-75CC6C20AB7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24252" y="4407408"/>
            <a:ext cx="2291489" cy="763829"/>
          </a:xfrm>
          <a:prstGeom prst="rect">
            <a:avLst/>
          </a:prstGeom>
        </p:spPr>
      </p:pic>
      <p:pic>
        <p:nvPicPr>
          <p:cNvPr id="21" name="Grafik 11">
            <a:extLst>
              <a:ext uri="{FF2B5EF4-FFF2-40B4-BE49-F238E27FC236}">
                <a16:creationId xmlns:a16="http://schemas.microsoft.com/office/drawing/2014/main" xmlns="" id="{45580FFD-94DF-4282-9F1D-6571E57CC84C}"/>
              </a:ext>
            </a:extLst>
          </p:cNvPr>
          <p:cNvPicPr>
            <a:picLocks noChangeAspect="1"/>
          </p:cNvPicPr>
          <p:nvPr/>
        </p:nvPicPr>
        <p:blipFill>
          <a:blip r:embed="rId8" cstate="print">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5681493" y="4586362"/>
            <a:ext cx="3378200" cy="1268140"/>
          </a:xfrm>
          <a:prstGeom prst="rect">
            <a:avLst/>
          </a:prstGeom>
        </p:spPr>
      </p:pic>
      <p:pic>
        <p:nvPicPr>
          <p:cNvPr id="23" name="Picture 22">
            <a:extLst>
              <a:ext uri="{FF2B5EF4-FFF2-40B4-BE49-F238E27FC236}">
                <a16:creationId xmlns:a16="http://schemas.microsoft.com/office/drawing/2014/main" xmlns="" id="{6E95EF65-A137-473F-AFC0-7CD3A132B37B}"/>
              </a:ext>
            </a:extLst>
          </p:cNvPr>
          <p:cNvPicPr>
            <a:picLocks noChangeAspect="1"/>
          </p:cNvPicPr>
          <p:nvPr/>
        </p:nvPicPr>
        <p:blipFill>
          <a:blip r:embed="rId9"/>
          <a:stretch>
            <a:fillRect/>
          </a:stretch>
        </p:blipFill>
        <p:spPr>
          <a:xfrm>
            <a:off x="2700681" y="3403059"/>
            <a:ext cx="2748727" cy="793584"/>
          </a:xfrm>
          <a:prstGeom prst="rect">
            <a:avLst/>
          </a:prstGeom>
        </p:spPr>
      </p:pic>
      <p:pic>
        <p:nvPicPr>
          <p:cNvPr id="25" name="Picture 24">
            <a:extLst>
              <a:ext uri="{FF2B5EF4-FFF2-40B4-BE49-F238E27FC236}">
                <a16:creationId xmlns:a16="http://schemas.microsoft.com/office/drawing/2014/main" xmlns="" id="{17FD76A4-36FD-43AB-89C3-932288DE9A31}"/>
              </a:ext>
            </a:extLst>
          </p:cNvPr>
          <p:cNvPicPr>
            <a:picLocks noChangeAspect="1"/>
          </p:cNvPicPr>
          <p:nvPr/>
        </p:nvPicPr>
        <p:blipFill>
          <a:blip r:embed="rId10"/>
          <a:stretch>
            <a:fillRect/>
          </a:stretch>
        </p:blipFill>
        <p:spPr>
          <a:xfrm>
            <a:off x="6444145" y="3328310"/>
            <a:ext cx="2214275" cy="736204"/>
          </a:xfrm>
          <a:prstGeom prst="rect">
            <a:avLst/>
          </a:prstGeom>
        </p:spPr>
      </p:pic>
    </p:spTree>
    <p:extLst>
      <p:ext uri="{BB962C8B-B14F-4D97-AF65-F5344CB8AC3E}">
        <p14:creationId xmlns:p14="http://schemas.microsoft.com/office/powerpoint/2010/main" val="3984172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7">
            <a:extLst>
              <a:ext uri="{FF2B5EF4-FFF2-40B4-BE49-F238E27FC236}">
                <a16:creationId xmlns:a16="http://schemas.microsoft.com/office/drawing/2014/main" xmlns="" id="{8DA81571-E434-4588-8132-7C44578AFA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1749" y="227793"/>
            <a:ext cx="8536563" cy="6402421"/>
          </a:xfrm>
          <a:prstGeom prst="rect">
            <a:avLst/>
          </a:prstGeom>
        </p:spPr>
      </p:pic>
      <p:sp>
        <p:nvSpPr>
          <p:cNvPr id="8" name="Subtitle 4"/>
          <p:cNvSpPr txBox="1">
            <a:spLocks/>
          </p:cNvSpPr>
          <p:nvPr/>
        </p:nvSpPr>
        <p:spPr>
          <a:xfrm>
            <a:off x="2072640" y="575532"/>
            <a:ext cx="8685672" cy="3112777"/>
          </a:xfrm>
          <a:prstGeom prst="rect">
            <a:avLst/>
          </a:prstGeom>
          <a:solidFill>
            <a:schemeClr val="bg1">
              <a:alpha val="82000"/>
            </a:schemeClr>
          </a:solidFill>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IE" sz="4000" dirty="0" smtClean="0">
                <a:ln>
                  <a:solidFill>
                    <a:schemeClr val="tx1"/>
                  </a:solidFill>
                </a:ln>
              </a:rPr>
              <a:t>Skid Mounted Membrane System</a:t>
            </a:r>
          </a:p>
          <a:p>
            <a:r>
              <a:rPr lang="en-IE" sz="4000" dirty="0" smtClean="0">
                <a:ln>
                  <a:solidFill>
                    <a:schemeClr val="tx1"/>
                  </a:solidFill>
                </a:ln>
              </a:rPr>
              <a:t>Easy installation </a:t>
            </a:r>
          </a:p>
          <a:p>
            <a:r>
              <a:rPr lang="en-IE" sz="4000" dirty="0" smtClean="0">
                <a:ln>
                  <a:solidFill>
                    <a:schemeClr val="tx1"/>
                  </a:solidFill>
                </a:ln>
              </a:rPr>
              <a:t>Self-cleaning</a:t>
            </a:r>
          </a:p>
          <a:p>
            <a:r>
              <a:rPr lang="en-IE" sz="4000" dirty="0" smtClean="0">
                <a:ln>
                  <a:solidFill>
                    <a:schemeClr val="tx1"/>
                  </a:solidFill>
                </a:ln>
              </a:rPr>
              <a:t>Quick-Fit</a:t>
            </a:r>
          </a:p>
          <a:p>
            <a:pPr marL="109728" indent="0">
              <a:buNone/>
            </a:pPr>
            <a:endParaRPr lang="en-IE" sz="4400" dirty="0">
              <a:ln>
                <a:solidFill>
                  <a:schemeClr val="tx1"/>
                </a:solidFill>
              </a:ln>
            </a:endParaRPr>
          </a:p>
        </p:txBody>
      </p:sp>
    </p:spTree>
    <p:extLst>
      <p:ext uri="{BB962C8B-B14F-4D97-AF65-F5344CB8AC3E}">
        <p14:creationId xmlns:p14="http://schemas.microsoft.com/office/powerpoint/2010/main" val="37339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4">
            <a:extLst>
              <a:ext uri="{FF2B5EF4-FFF2-40B4-BE49-F238E27FC236}">
                <a16:creationId xmlns:a16="http://schemas.microsoft.com/office/drawing/2014/main" xmlns="" id="{8F178B5D-B529-4C59-B2BA-F77F665AC0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0749" y="1350665"/>
            <a:ext cx="5384800" cy="4038600"/>
          </a:xfrm>
          <a:prstGeom prst="rect">
            <a:avLst/>
          </a:prstGeom>
        </p:spPr>
      </p:pic>
      <p:sp>
        <p:nvSpPr>
          <p:cNvPr id="5" name="TextBox 4">
            <a:extLst>
              <a:ext uri="{FF2B5EF4-FFF2-40B4-BE49-F238E27FC236}">
                <a16:creationId xmlns:a16="http://schemas.microsoft.com/office/drawing/2014/main" xmlns="" id="{F2DEB562-B867-42DB-9676-4FF3270B116E}"/>
              </a:ext>
            </a:extLst>
          </p:cNvPr>
          <p:cNvSpPr txBox="1"/>
          <p:nvPr/>
        </p:nvSpPr>
        <p:spPr>
          <a:xfrm>
            <a:off x="2929467" y="427335"/>
            <a:ext cx="6096000" cy="923330"/>
          </a:xfrm>
          <a:prstGeom prst="rect">
            <a:avLst/>
          </a:prstGeom>
          <a:noFill/>
        </p:spPr>
        <p:txBody>
          <a:bodyPr wrap="square">
            <a:spAutoFit/>
          </a:bodyPr>
          <a:lstStyle/>
          <a:p>
            <a:pPr algn="ctr"/>
            <a:r>
              <a:rPr lang="en-IE" sz="1800" b="1" dirty="0"/>
              <a:t>SmartCIP Demonstration Project</a:t>
            </a:r>
          </a:p>
          <a:p>
            <a:pPr algn="ctr"/>
            <a:endParaRPr lang="en-IE" sz="1800" b="1" dirty="0"/>
          </a:p>
          <a:p>
            <a:pPr algn="ctr"/>
            <a:r>
              <a:rPr lang="en-IE" b="1" dirty="0"/>
              <a:t>Technology </a:t>
            </a:r>
            <a:r>
              <a:rPr lang="en-IE" b="1" dirty="0" smtClean="0"/>
              <a:t>Platform</a:t>
            </a:r>
            <a:endParaRPr lang="en-IE" sz="1800" b="1" dirty="0"/>
          </a:p>
        </p:txBody>
      </p:sp>
      <p:sp>
        <p:nvSpPr>
          <p:cNvPr id="4" name="Subtitle 4"/>
          <p:cNvSpPr txBox="1">
            <a:spLocks/>
          </p:cNvSpPr>
          <p:nvPr/>
        </p:nvSpPr>
        <p:spPr>
          <a:xfrm>
            <a:off x="3199384" y="1734291"/>
            <a:ext cx="5556165" cy="3683000"/>
          </a:xfrm>
          <a:prstGeom prst="rect">
            <a:avLst/>
          </a:prstGeom>
          <a:solidFill>
            <a:schemeClr val="bg1">
              <a:alpha val="82000"/>
            </a:schemeClr>
          </a:solidFill>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IE" sz="4000" dirty="0" smtClean="0">
                <a:ln>
                  <a:solidFill>
                    <a:schemeClr val="tx1"/>
                  </a:solidFill>
                </a:ln>
              </a:rPr>
              <a:t>Robust membrane</a:t>
            </a:r>
          </a:p>
          <a:p>
            <a:r>
              <a:rPr lang="en-IE" sz="4000" dirty="0" smtClean="0">
                <a:ln>
                  <a:solidFill>
                    <a:schemeClr val="tx1"/>
                  </a:solidFill>
                </a:ln>
              </a:rPr>
              <a:t>Long-life</a:t>
            </a:r>
          </a:p>
          <a:p>
            <a:r>
              <a:rPr lang="en-IE" sz="4000" dirty="0" smtClean="0">
                <a:ln>
                  <a:solidFill>
                    <a:schemeClr val="tx1"/>
                  </a:solidFill>
                </a:ln>
              </a:rPr>
              <a:t>Custom design</a:t>
            </a:r>
          </a:p>
          <a:p>
            <a:r>
              <a:rPr lang="en-IE" sz="4000" dirty="0">
                <a:ln>
                  <a:solidFill>
                    <a:schemeClr val="tx1"/>
                  </a:solidFill>
                </a:ln>
              </a:rPr>
              <a:t>No waste </a:t>
            </a:r>
          </a:p>
          <a:p>
            <a:endParaRPr lang="en-IE" sz="4400" dirty="0">
              <a:ln>
                <a:solidFill>
                  <a:schemeClr val="tx1"/>
                </a:solidFill>
              </a:ln>
            </a:endParaRPr>
          </a:p>
        </p:txBody>
      </p:sp>
      <p:sp>
        <p:nvSpPr>
          <p:cNvPr id="2" name="Rectangle 1"/>
          <p:cNvSpPr/>
          <p:nvPr/>
        </p:nvSpPr>
        <p:spPr>
          <a:xfrm>
            <a:off x="3285067" y="5459773"/>
            <a:ext cx="6096000" cy="923330"/>
          </a:xfrm>
          <a:prstGeom prst="rect">
            <a:avLst/>
          </a:prstGeom>
        </p:spPr>
        <p:txBody>
          <a:bodyPr>
            <a:spAutoFit/>
          </a:bodyPr>
          <a:lstStyle/>
          <a:p>
            <a:pPr algn="ctr"/>
            <a:r>
              <a:rPr lang="en-IE" b="1" dirty="0"/>
              <a:t>Selective removal of suspended and soluble organic matter </a:t>
            </a:r>
          </a:p>
          <a:p>
            <a:pPr algn="ctr"/>
            <a:r>
              <a:rPr lang="en-IE" b="1" dirty="0"/>
              <a:t>Soiled   &gt; high clarity Caustic Detergent</a:t>
            </a:r>
          </a:p>
        </p:txBody>
      </p:sp>
    </p:spTree>
    <p:extLst>
      <p:ext uri="{BB962C8B-B14F-4D97-AF65-F5344CB8AC3E}">
        <p14:creationId xmlns:p14="http://schemas.microsoft.com/office/powerpoint/2010/main" val="4189363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750"/>
                            </p:stCondLst>
                            <p:childTnLst>
                              <p:par>
                                <p:cTn id="9" presetID="10" presetClass="entr" presetSubtype="0" fill="hold" grpId="0" nodeType="afterEffect">
                                  <p:stCondLst>
                                    <p:cond delay="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500"/>
                            </p:stCondLst>
                            <p:childTnLst>
                              <p:par>
                                <p:cTn id="13" presetID="10" presetClass="entr" presetSubtype="0" fill="hold" grpId="0" nodeType="afterEffect">
                                  <p:stCondLst>
                                    <p:cond delay="25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2250"/>
                            </p:stCondLst>
                            <p:childTnLst>
                              <p:par>
                                <p:cTn id="17" presetID="10" presetClass="entr" presetSubtype="0" fill="hold" grpId="0" nodeType="afterEffect">
                                  <p:stCondLst>
                                    <p:cond delay="25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3000"/>
                            </p:stCondLst>
                            <p:childTnLst>
                              <p:par>
                                <p:cTn id="21" presetID="10" presetClass="entr" presetSubtype="0" fill="hold" grpId="0" nodeType="afterEffect">
                                  <p:stCondLst>
                                    <p:cond delay="25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3C36769F-C664-49FE-AB40-AC496EFF45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4133"/>
            <a:ext cx="12192000" cy="6709734"/>
          </a:xfrm>
          <a:prstGeom prst="rect">
            <a:avLst/>
          </a:prstGeom>
        </p:spPr>
      </p:pic>
    </p:spTree>
    <p:extLst>
      <p:ext uri="{BB962C8B-B14F-4D97-AF65-F5344CB8AC3E}">
        <p14:creationId xmlns:p14="http://schemas.microsoft.com/office/powerpoint/2010/main" val="2724475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A9945E10-3728-4E57-A196-73823F6CE32A}"/>
              </a:ext>
            </a:extLst>
          </p:cNvPr>
          <p:cNvPicPr>
            <a:picLocks noChangeAspect="1"/>
          </p:cNvPicPr>
          <p:nvPr/>
        </p:nvPicPr>
        <p:blipFill>
          <a:blip r:embed="rId3"/>
          <a:stretch>
            <a:fillRect/>
          </a:stretch>
        </p:blipFill>
        <p:spPr>
          <a:xfrm>
            <a:off x="1337739" y="384152"/>
            <a:ext cx="9618135" cy="6154721"/>
          </a:xfrm>
          <a:prstGeom prst="rect">
            <a:avLst/>
          </a:prstGeom>
        </p:spPr>
      </p:pic>
      <p:sp>
        <p:nvSpPr>
          <p:cNvPr id="4" name="Subtitle 4"/>
          <p:cNvSpPr txBox="1">
            <a:spLocks/>
          </p:cNvSpPr>
          <p:nvPr/>
        </p:nvSpPr>
        <p:spPr>
          <a:xfrm>
            <a:off x="2929467" y="2060638"/>
            <a:ext cx="5556165" cy="2090738"/>
          </a:xfrm>
          <a:prstGeom prst="rect">
            <a:avLst/>
          </a:prstGeom>
          <a:solidFill>
            <a:schemeClr val="bg1">
              <a:alpha val="82000"/>
            </a:schemeClr>
          </a:solidFill>
        </p:spPr>
        <p:txBody>
          <a:bodyPr>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r>
              <a:rPr lang="en-IE" sz="4000" dirty="0" smtClean="0">
                <a:ln>
                  <a:solidFill>
                    <a:schemeClr val="tx1"/>
                  </a:solidFill>
                </a:ln>
              </a:rPr>
              <a:t>Retrofit</a:t>
            </a:r>
          </a:p>
          <a:p>
            <a:r>
              <a:rPr lang="en-IE" sz="4000" dirty="0" smtClean="0">
                <a:ln>
                  <a:solidFill>
                    <a:schemeClr val="tx1"/>
                  </a:solidFill>
                </a:ln>
              </a:rPr>
              <a:t>Simple Integration</a:t>
            </a:r>
          </a:p>
          <a:p>
            <a:r>
              <a:rPr lang="en-IE" sz="4000" dirty="0" smtClean="0">
                <a:ln>
                  <a:solidFill>
                    <a:schemeClr val="tx1"/>
                  </a:solidFill>
                </a:ln>
              </a:rPr>
              <a:t>Remote access </a:t>
            </a:r>
            <a:endParaRPr lang="en-IE" sz="4000" dirty="0">
              <a:ln>
                <a:solidFill>
                  <a:schemeClr val="tx1"/>
                </a:solidFill>
              </a:ln>
            </a:endParaRPr>
          </a:p>
          <a:p>
            <a:endParaRPr lang="en-IE" sz="4400" dirty="0">
              <a:ln>
                <a:solidFill>
                  <a:schemeClr val="tx1"/>
                </a:solidFill>
              </a:ln>
            </a:endParaRPr>
          </a:p>
        </p:txBody>
      </p:sp>
    </p:spTree>
    <p:extLst>
      <p:ext uri="{BB962C8B-B14F-4D97-AF65-F5344CB8AC3E}">
        <p14:creationId xmlns:p14="http://schemas.microsoft.com/office/powerpoint/2010/main" val="174680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xmlns="" id="{D296F521-79D1-4EFE-A010-214E735E39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56644" y="2744582"/>
            <a:ext cx="3505201" cy="2628900"/>
          </a:xfrm>
          <a:prstGeom prst="rect">
            <a:avLst/>
          </a:prstGeom>
        </p:spPr>
      </p:pic>
      <p:pic>
        <p:nvPicPr>
          <p:cNvPr id="7" name="Grafik 8">
            <a:extLst>
              <a:ext uri="{FF2B5EF4-FFF2-40B4-BE49-F238E27FC236}">
                <a16:creationId xmlns:a16="http://schemas.microsoft.com/office/drawing/2014/main" xmlns="" id="{23903C15-A731-4DF2-BC44-B0A9C6CB0B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07146" y="2157984"/>
            <a:ext cx="3610390" cy="3931920"/>
          </a:xfrm>
          <a:prstGeom prst="rect">
            <a:avLst/>
          </a:prstGeom>
        </p:spPr>
      </p:pic>
      <p:pic>
        <p:nvPicPr>
          <p:cNvPr id="9" name="Grafik 1">
            <a:extLst>
              <a:ext uri="{FF2B5EF4-FFF2-40B4-BE49-F238E27FC236}">
                <a16:creationId xmlns:a16="http://schemas.microsoft.com/office/drawing/2014/main" xmlns="" id="{0872B2EF-1FDC-45E7-9E55-1ADDF4AB04E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285403" y="2744582"/>
            <a:ext cx="3505200" cy="2628900"/>
          </a:xfrm>
          <a:prstGeom prst="rect">
            <a:avLst/>
          </a:prstGeom>
        </p:spPr>
      </p:pic>
      <p:sp>
        <p:nvSpPr>
          <p:cNvPr id="10" name="TextBox 9">
            <a:extLst>
              <a:ext uri="{FF2B5EF4-FFF2-40B4-BE49-F238E27FC236}">
                <a16:creationId xmlns:a16="http://schemas.microsoft.com/office/drawing/2014/main" xmlns="" id="{88EAE39D-8823-4EA8-B52A-73BCB96DD462}"/>
              </a:ext>
            </a:extLst>
          </p:cNvPr>
          <p:cNvSpPr txBox="1"/>
          <p:nvPr/>
        </p:nvSpPr>
        <p:spPr>
          <a:xfrm>
            <a:off x="2378784" y="792920"/>
            <a:ext cx="7043911" cy="584775"/>
          </a:xfrm>
          <a:prstGeom prst="rect">
            <a:avLst/>
          </a:prstGeom>
          <a:noFill/>
        </p:spPr>
        <p:txBody>
          <a:bodyPr wrap="square" rtlCol="0">
            <a:spAutoFit/>
          </a:bodyPr>
          <a:lstStyle/>
          <a:p>
            <a:pPr algn="ctr"/>
            <a:r>
              <a:rPr lang="en-IE" sz="3200" dirty="0" smtClean="0"/>
              <a:t>Clean solution – clean plant</a:t>
            </a:r>
            <a:endParaRPr lang="en-IE" sz="3200" dirty="0"/>
          </a:p>
        </p:txBody>
      </p:sp>
      <p:pic>
        <p:nvPicPr>
          <p:cNvPr id="1026" name="Picture 2" descr="PDF">
            <a:extLst>
              <a:ext uri="{FF2B5EF4-FFF2-40B4-BE49-F238E27FC236}">
                <a16:creationId xmlns:a16="http://schemas.microsoft.com/office/drawing/2014/main" xmlns="" id="{4E10AB99-0E33-4326-975D-1C6F624781A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0740" y="3219450"/>
            <a:ext cx="390525"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165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AA2872B6-DC77-4785-8FB3-D605C72EC917}"/>
              </a:ext>
            </a:extLst>
          </p:cNvPr>
          <p:cNvSpPr txBox="1"/>
          <p:nvPr/>
        </p:nvSpPr>
        <p:spPr>
          <a:xfrm>
            <a:off x="722383" y="2817085"/>
            <a:ext cx="6096000" cy="2292935"/>
          </a:xfrm>
          <a:prstGeom prst="rect">
            <a:avLst/>
          </a:prstGeom>
          <a:noFill/>
        </p:spPr>
        <p:txBody>
          <a:bodyPr wrap="square">
            <a:spAutoFit/>
          </a:bodyPr>
          <a:lstStyle/>
          <a:p>
            <a:pPr>
              <a:spcBef>
                <a:spcPts val="600"/>
              </a:spcBef>
              <a:buClr>
                <a:srgbClr val="0963AE"/>
              </a:buClr>
            </a:pPr>
            <a:r>
              <a:rPr lang="en-US" sz="1800" dirty="0">
                <a:latin typeface="Bahnschrift Light" panose="020B0502040204020203" pitchFamily="34" charset="0"/>
              </a:rPr>
              <a:t> </a:t>
            </a:r>
            <a:r>
              <a:rPr lang="en-US" sz="2400" dirty="0">
                <a:latin typeface="Bahnschrift Light" panose="020B0502040204020203" pitchFamily="34" charset="0"/>
              </a:rPr>
              <a:t>EU Project DIVA aims to support the emergence and development of new industrial digitech value chains with applications to the agro-food, forestry and environment sectors</a:t>
            </a:r>
          </a:p>
          <a:p>
            <a:pPr>
              <a:spcBef>
                <a:spcPts val="600"/>
              </a:spcBef>
              <a:buClr>
                <a:srgbClr val="0963AE"/>
              </a:buClr>
            </a:pPr>
            <a:endParaRPr lang="en-US" sz="1800" dirty="0">
              <a:latin typeface="Bahnschrift Light" panose="020B0502040204020203" pitchFamily="34" charset="0"/>
            </a:endParaRPr>
          </a:p>
        </p:txBody>
      </p:sp>
      <p:pic>
        <p:nvPicPr>
          <p:cNvPr id="5" name="Grafik 1">
            <a:extLst>
              <a:ext uri="{FF2B5EF4-FFF2-40B4-BE49-F238E27FC236}">
                <a16:creationId xmlns:a16="http://schemas.microsoft.com/office/drawing/2014/main" xmlns="" id="{84BD919B-90CC-45AC-9D60-5459E00B39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0608" y="1329447"/>
            <a:ext cx="4990613" cy="3609330"/>
          </a:xfrm>
          <a:prstGeom prst="rect">
            <a:avLst/>
          </a:prstGeom>
        </p:spPr>
      </p:pic>
      <p:sp>
        <p:nvSpPr>
          <p:cNvPr id="6" name="TextBox 5">
            <a:extLst>
              <a:ext uri="{FF2B5EF4-FFF2-40B4-BE49-F238E27FC236}">
                <a16:creationId xmlns:a16="http://schemas.microsoft.com/office/drawing/2014/main" xmlns="" id="{AF7F4ED5-903B-473D-9EC7-C5308DC3584B}"/>
              </a:ext>
            </a:extLst>
          </p:cNvPr>
          <p:cNvSpPr txBox="1"/>
          <p:nvPr/>
        </p:nvSpPr>
        <p:spPr>
          <a:xfrm>
            <a:off x="1958501" y="246434"/>
            <a:ext cx="8638163" cy="523220"/>
          </a:xfrm>
          <a:prstGeom prst="rect">
            <a:avLst/>
          </a:prstGeom>
          <a:noFill/>
        </p:spPr>
        <p:txBody>
          <a:bodyPr wrap="square" rtlCol="0">
            <a:spAutoFit/>
          </a:bodyPr>
          <a:lstStyle/>
          <a:p>
            <a:pPr algn="ctr"/>
            <a:r>
              <a:rPr lang="en-IE" sz="2800" b="1" dirty="0"/>
              <a:t>SmartCIP Demonstration Project</a:t>
            </a:r>
          </a:p>
        </p:txBody>
      </p:sp>
      <p:pic>
        <p:nvPicPr>
          <p:cNvPr id="8" name="Picture 7">
            <a:extLst>
              <a:ext uri="{FF2B5EF4-FFF2-40B4-BE49-F238E27FC236}">
                <a16:creationId xmlns:a16="http://schemas.microsoft.com/office/drawing/2014/main" xmlns="" id="{B523A0E9-7536-489E-A364-F5312704D136}"/>
              </a:ext>
            </a:extLst>
          </p:cNvPr>
          <p:cNvPicPr>
            <a:picLocks noChangeAspect="1"/>
          </p:cNvPicPr>
          <p:nvPr/>
        </p:nvPicPr>
        <p:blipFill>
          <a:blip r:embed="rId3"/>
          <a:stretch>
            <a:fillRect/>
          </a:stretch>
        </p:blipFill>
        <p:spPr>
          <a:xfrm>
            <a:off x="10826637" y="6210244"/>
            <a:ext cx="1200255" cy="647756"/>
          </a:xfrm>
          <a:prstGeom prst="rect">
            <a:avLst/>
          </a:prstGeom>
        </p:spPr>
      </p:pic>
      <p:sp>
        <p:nvSpPr>
          <p:cNvPr id="10" name="TextBox 9">
            <a:extLst>
              <a:ext uri="{FF2B5EF4-FFF2-40B4-BE49-F238E27FC236}">
                <a16:creationId xmlns:a16="http://schemas.microsoft.com/office/drawing/2014/main" xmlns="" id="{A70A532B-ABE9-409A-BA45-5B3E2AB1838E}"/>
              </a:ext>
            </a:extLst>
          </p:cNvPr>
          <p:cNvSpPr txBox="1"/>
          <p:nvPr/>
        </p:nvSpPr>
        <p:spPr>
          <a:xfrm>
            <a:off x="2341130" y="5594324"/>
            <a:ext cx="8359303" cy="646331"/>
          </a:xfrm>
          <a:prstGeom prst="rect">
            <a:avLst/>
          </a:prstGeom>
          <a:noFill/>
        </p:spPr>
        <p:txBody>
          <a:bodyPr wrap="square">
            <a:spAutoFit/>
          </a:bodyPr>
          <a:lstStyle/>
          <a:p>
            <a:r>
              <a:rPr lang="en-IE" b="0" i="1" dirty="0">
                <a:solidFill>
                  <a:srgbClr val="222222"/>
                </a:solidFill>
                <a:effectLst/>
                <a:latin typeface="Arial" panose="020B0604020202020204" pitchFamily="34" charset="0"/>
              </a:rPr>
              <a:t>This project has received funding from the European Union’s H2020 research and innovation programme under grant agreement No 77789</a:t>
            </a:r>
            <a:endParaRPr lang="en-IE" dirty="0"/>
          </a:p>
        </p:txBody>
      </p:sp>
      <p:pic>
        <p:nvPicPr>
          <p:cNvPr id="12" name="Picture 11">
            <a:extLst>
              <a:ext uri="{FF2B5EF4-FFF2-40B4-BE49-F238E27FC236}">
                <a16:creationId xmlns:a16="http://schemas.microsoft.com/office/drawing/2014/main" xmlns="" id="{8D6167DD-8556-4CDD-81F6-7D9D96ED873D}"/>
              </a:ext>
            </a:extLst>
          </p:cNvPr>
          <p:cNvPicPr>
            <a:picLocks noChangeAspect="1"/>
          </p:cNvPicPr>
          <p:nvPr/>
        </p:nvPicPr>
        <p:blipFill>
          <a:blip r:embed="rId4"/>
          <a:stretch>
            <a:fillRect/>
          </a:stretch>
        </p:blipFill>
        <p:spPr>
          <a:xfrm>
            <a:off x="669555" y="5913752"/>
            <a:ext cx="1029544" cy="730976"/>
          </a:xfrm>
          <a:prstGeom prst="rect">
            <a:avLst/>
          </a:prstGeom>
        </p:spPr>
      </p:pic>
      <p:sp>
        <p:nvSpPr>
          <p:cNvPr id="13" name="TextBox 12">
            <a:extLst>
              <a:ext uri="{FF2B5EF4-FFF2-40B4-BE49-F238E27FC236}">
                <a16:creationId xmlns:a16="http://schemas.microsoft.com/office/drawing/2014/main" xmlns="" id="{4A5F338F-EC00-42DD-9FC7-001B8E2A89DF}"/>
              </a:ext>
            </a:extLst>
          </p:cNvPr>
          <p:cNvSpPr txBox="1"/>
          <p:nvPr/>
        </p:nvSpPr>
        <p:spPr>
          <a:xfrm>
            <a:off x="722383" y="1129392"/>
            <a:ext cx="5798398" cy="954107"/>
          </a:xfrm>
          <a:prstGeom prst="rect">
            <a:avLst/>
          </a:prstGeom>
          <a:noFill/>
        </p:spPr>
        <p:txBody>
          <a:bodyPr wrap="square" rtlCol="0">
            <a:spAutoFit/>
          </a:bodyPr>
          <a:lstStyle/>
          <a:p>
            <a:r>
              <a:rPr lang="en-IE" sz="2800" dirty="0" smtClean="0"/>
              <a:t>To book a trial demonstration </a:t>
            </a:r>
          </a:p>
          <a:p>
            <a:r>
              <a:rPr lang="en-IE" sz="2800" dirty="0" smtClean="0"/>
              <a:t>Please contact Kieran Downey </a:t>
            </a:r>
            <a:endParaRPr lang="en-IE" sz="2800" dirty="0"/>
          </a:p>
        </p:txBody>
      </p:sp>
      <p:sp>
        <p:nvSpPr>
          <p:cNvPr id="9" name="TextBox 8">
            <a:extLst>
              <a:ext uri="{FF2B5EF4-FFF2-40B4-BE49-F238E27FC236}">
                <a16:creationId xmlns:a16="http://schemas.microsoft.com/office/drawing/2014/main" xmlns="" id="{4A5F338F-EC00-42DD-9FC7-001B8E2A89DF}"/>
              </a:ext>
            </a:extLst>
          </p:cNvPr>
          <p:cNvSpPr txBox="1"/>
          <p:nvPr/>
        </p:nvSpPr>
        <p:spPr>
          <a:xfrm>
            <a:off x="891708" y="2265308"/>
            <a:ext cx="4786009" cy="400110"/>
          </a:xfrm>
          <a:prstGeom prst="rect">
            <a:avLst/>
          </a:prstGeom>
          <a:noFill/>
        </p:spPr>
        <p:txBody>
          <a:bodyPr wrap="square" rtlCol="0">
            <a:spAutoFit/>
          </a:bodyPr>
          <a:lstStyle/>
          <a:p>
            <a:r>
              <a:rPr lang="en-IE" sz="2000" dirty="0"/>
              <a:t>ACKNOWLEDGEMENT</a:t>
            </a:r>
          </a:p>
        </p:txBody>
      </p:sp>
    </p:spTree>
    <p:extLst>
      <p:ext uri="{BB962C8B-B14F-4D97-AF65-F5344CB8AC3E}">
        <p14:creationId xmlns:p14="http://schemas.microsoft.com/office/powerpoint/2010/main" val="41410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nodeType="clickEffect">
                                  <p:stCondLst>
                                    <p:cond delay="0"/>
                                  </p:stCondLst>
                                  <p:childTnLst>
                                    <p:anim calcmode="discrete" valueType="str">
                                      <p:cBhvr override="childStyle">
                                        <p:cTn id="6" dur="2000" fill="hold"/>
                                        <p:tgtEl>
                                          <p:spTgt spid="13">
                                            <p:txEl>
                                              <p:pRg st="0" end="0"/>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1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592</TotalTime>
  <Words>661</Words>
  <Application>Microsoft Office PowerPoint</Application>
  <PresentationFormat>Custom</PresentationFormat>
  <Paragraphs>57</Paragraphs>
  <Slides>9</Slides>
  <Notes>8</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Concourse</vt:lpstr>
      <vt:lpstr>PowerPoint Presentation</vt:lpstr>
      <vt:lpstr>SmartCIP  - Target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Tuohy</dc:creator>
  <cp:lastModifiedBy>John Hunter</cp:lastModifiedBy>
  <cp:revision>37</cp:revision>
  <dcterms:created xsi:type="dcterms:W3CDTF">2020-11-11T14:24:39Z</dcterms:created>
  <dcterms:modified xsi:type="dcterms:W3CDTF">2020-11-17T17:45:17Z</dcterms:modified>
</cp:coreProperties>
</file>